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80" r:id="rId4"/>
    <p:sldId id="281" r:id="rId5"/>
    <p:sldId id="282" r:id="rId6"/>
    <p:sldId id="27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A419E-DFA7-4A63-BA20-29EAD68F4A0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B6691-255D-4D43-8EA8-88B3E852A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EJ14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 descr="Borboleta_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5000" y="-1143000"/>
            <a:ext cx="990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Borboleta_1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4572000"/>
            <a:ext cx="17335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6477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NHIỆT  </a:t>
            </a:r>
            <a:r>
              <a:rPr lang="en-US" sz="5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LIỆT CHÀO MỪNG CÁC BẬC CMHS </a:t>
            </a:r>
            <a:endParaRPr lang="en-US" sz="52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838200"/>
          <a:ext cx="8534399" cy="463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107"/>
                <a:gridCol w="1559169"/>
                <a:gridCol w="1805354"/>
                <a:gridCol w="1395046"/>
                <a:gridCol w="2297723"/>
              </a:tblGrid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Thời gian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Địa điểm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Nội dung công việc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Người thực hiện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Ghi chú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vi-VN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</a:t>
                      </a:r>
                      <a:r>
                        <a:rPr lang="en-U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và 13</a:t>
                      </a:r>
                      <a:r>
                        <a:rPr lang="en-U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</a:t>
                      </a: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Cổng trường hoặc trong lớp học.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Đo thân nhiệt cho HS 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Kiểm tra, nhắc nhở việc vệ sinh tay của học sinh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GV </a:t>
                      </a:r>
                      <a:r>
                        <a:rPr lang="en-US" sz="20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phân</a:t>
                      </a:r>
                      <a:r>
                        <a:rPr lang="en-US" sz="20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CB</a:t>
                      </a:r>
                      <a:r>
                        <a:rPr lang="en-U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r>
                        <a:rPr lang="en-U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V,</a:t>
                      </a: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NV thực hiện nhiệm vụ sẽ </a:t>
                      </a:r>
                      <a:r>
                        <a:rPr lang="vi-VN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vi-VN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kiểm </a:t>
                      </a:r>
                      <a:r>
                        <a:rPr lang="vi-VN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tra thân nhiệt trước khi đến trường, nếu đến trường mà nghi ngờ sẽ kiểm tra lại trước khi làm nhiệm vụ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381000"/>
          <a:ext cx="8458201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  <a:gridCol w="1752600"/>
                <a:gridCol w="1447800"/>
                <a:gridCol w="2057401"/>
              </a:tblGrid>
              <a:tr h="4724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dirty="0">
                          <a:latin typeface="Times New Roman"/>
                          <a:ea typeface="Calibri"/>
                          <a:cs typeface="Times New Roman"/>
                        </a:rPr>
                        <a:t>Thời gian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>
                          <a:latin typeface="Times New Roman"/>
                          <a:ea typeface="Calibri"/>
                          <a:cs typeface="Times New Roman"/>
                        </a:rPr>
                        <a:t>Địa điểm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>
                          <a:latin typeface="Times New Roman"/>
                          <a:ea typeface="Calibri"/>
                          <a:cs typeface="Times New Roman"/>
                        </a:rPr>
                        <a:t>Nội dung công việc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>
                          <a:latin typeface="Times New Roman"/>
                          <a:ea typeface="Calibri"/>
                          <a:cs typeface="Times New Roman"/>
                        </a:rPr>
                        <a:t>Người thực hiện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>
                          <a:latin typeface="Times New Roman"/>
                          <a:ea typeface="Calibri"/>
                          <a:cs typeface="Times New Roman"/>
                        </a:rPr>
                        <a:t>Ghi chú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 smtClean="0">
                          <a:latin typeface="Times New Roman"/>
                          <a:ea typeface="Calibri"/>
                          <a:cs typeface="Times New Roman"/>
                        </a:rPr>
                        <a:t>10h3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vi-VN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và </a:t>
                      </a:r>
                      <a:r>
                        <a:rPr lang="vi-VN" sz="2000" dirty="0" smtClean="0">
                          <a:latin typeface="Times New Roman"/>
                          <a:ea typeface="Calibri"/>
                          <a:cs typeface="Times New Roman"/>
                        </a:rPr>
                        <a:t>16h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>
                          <a:latin typeface="Times New Roman"/>
                          <a:ea typeface="Calibri"/>
                          <a:cs typeface="Times New Roman"/>
                        </a:rPr>
                        <a:t>Tại lớp học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Đo thân nhiệt cho HS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latin typeface="Times New Roman"/>
                          <a:ea typeface="Calibri"/>
                          <a:cs typeface="Times New Roman"/>
                        </a:rPr>
                        <a:t>GV 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có tiết 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Các trường hợp sốt, mệt…sẽ xử lý theo một trong 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 tình huống dán tại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các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lớp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học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khu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vực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phòng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bảo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vệ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8h00</a:t>
                      </a:r>
                      <a:r>
                        <a:rPr lang="vi-VN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và 14h00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Các phòng học 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Lấy sĩ số học sinh nghỉ học và tìm hiểu lý do nghỉ  học 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Đ/c TPT hoặc NVVP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Nếu HS nghỉ học, phối hợp với GVCN tìm hiểu lý do để có hướng giải quyết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04800"/>
          <a:ext cx="8534400" cy="562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172"/>
                <a:gridCol w="1276172"/>
                <a:gridCol w="1714856"/>
                <a:gridCol w="1447800"/>
                <a:gridCol w="2819400"/>
              </a:tblGrid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dirty="0">
                          <a:latin typeface="Times New Roman"/>
                          <a:ea typeface="Calibri"/>
                          <a:cs typeface="Times New Roman"/>
                        </a:rPr>
                        <a:t>Thời gian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dirty="0">
                          <a:latin typeface="Times New Roman"/>
                          <a:ea typeface="Calibri"/>
                          <a:cs typeface="Times New Roman"/>
                        </a:rPr>
                        <a:t>Địa điểm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>
                          <a:latin typeface="Times New Roman"/>
                          <a:ea typeface="Calibri"/>
                          <a:cs typeface="Times New Roman"/>
                        </a:rPr>
                        <a:t>Nội dung công việc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>
                          <a:latin typeface="Times New Roman"/>
                          <a:ea typeface="Calibri"/>
                          <a:cs typeface="Times New Roman"/>
                        </a:rPr>
                        <a:t>Người thực hiện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>
                          <a:latin typeface="Times New Roman"/>
                          <a:ea typeface="Calibri"/>
                          <a:cs typeface="Times New Roman"/>
                        </a:rPr>
                        <a:t>Ghi chú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Các tiết học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Các phòng học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Kiểm soát  việc đeo khẩu trang, sức khỏe của học sinh 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GVBM theo từng tiết học 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>
                          <a:latin typeface="Times New Roman"/>
                          <a:ea typeface="Calibri"/>
                          <a:cs typeface="Times New Roman"/>
                        </a:rPr>
                        <a:t>- Các lớp đang học theo TKB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vi-VN" sz="2000">
                          <a:latin typeface="Times New Roman"/>
                          <a:ea typeface="Calibri"/>
                          <a:cs typeface="Times New Roman"/>
                        </a:rPr>
                        <a:t>Các trường hợp sốt, mệt…sẽ xử lý theo một trong 2 tình huống dán tại phòng học</a:t>
                      </a:r>
                      <a:endParaRPr lang="en-US" sz="200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Sau giờ giải lao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Các phòng học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Kiểm tra, nhắc nhở việc vệ sinh tay của học sinh sau giờ ra chơi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GVBM theo từng tiết học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Có thể thực hiện sát khuẩn tay nhanh tại phòng học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81000" y="0"/>
            <a:ext cx="8305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 TÌNH HUỐNG VÀ CÁCH XỬ LÝ TÌNH HUỐNG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Trước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 sinh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bị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mệt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mỏi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phòng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Điều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dịch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tiếp xúc/ đi qua vùng/ổ dịch: liên lạc với CMHS đến đón con về nhà chăm sóc và đi chữa trị tại cơ sở y tế có giấy phép hoạt động  (nếu cần)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t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hông báo cho GVCN (giữ liên lạc, nắm bắt thông tin).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tiếp xúc/ đi qua vùng/ ổ dịch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B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áo cáo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l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iên lạc với trạm y tế xã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Phòng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GD&amp;ĐT.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Triển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việc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cấp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thiết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ngay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qua tin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nhắn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81000" y="228600"/>
            <a:ext cx="838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 sinh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bị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mệt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mỏi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đón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phòng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2,3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huống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1" y="1447800"/>
            <a:ext cx="876299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trên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đường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học sinh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bị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mệt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mỏi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đường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mệt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mỏi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ho,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...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lập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tức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PHHS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buổi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cận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xét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trạm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Tùy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8600" y="4038600"/>
            <a:ext cx="868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 sinh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bị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mệt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mỏi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Dừng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ngay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phòng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huống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228600"/>
            <a:ext cx="8382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Gvcn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thông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tin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tình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nề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nếp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qua,……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đảm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an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toàn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phòng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chống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lớp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Khẩu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dự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phòng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nước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rửa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tay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giấy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lau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tay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lang="en-US" sz="2400" b="1" baseline="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5312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0" y="0"/>
            <a:ext cx="8686800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ĐÁNH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GIÁ CÔNG TÁC DẠY VÀ HỌC CỦA NHÀ TRƯỜNG TRONG THỜI GIAN NGHỈ PHÒNG CHỐNG DỊCH</a:t>
            </a: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đã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triển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khai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HS.</a:t>
            </a:r>
          </a:p>
          <a:p>
            <a:pPr marL="971550" lvl="1" indent="-5143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trên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truyền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GVBM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GVCN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nhắc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nhở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xuyên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tham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tương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đối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đầy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đủ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liệu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thống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kê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qua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báo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cáo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đều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trên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90%.</a:t>
            </a:r>
          </a:p>
          <a:p>
            <a:pPr marL="971550" lvl="1" indent="-5143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trực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tuyến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mềm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Zoom: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Tuần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đầu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còn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lúng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túng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vắng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nhiều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đó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dần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ổn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100%. </a:t>
            </a:r>
          </a:p>
          <a:p>
            <a:pPr marL="971550" lvl="1" indent="-5143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ôn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qua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hệ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thống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ôn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trắc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Hanoi Study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đối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khối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8,9.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tại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đạt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tỉ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lệ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89%.</a:t>
            </a:r>
          </a:p>
          <a:p>
            <a:pPr marL="971550" lvl="1" indent="-5143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GV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xuyên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giao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qua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kênh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zalo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wed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971550" lvl="1" indent="-5143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sz="240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</a:pPr>
            <a:endParaRPr kumimoji="0" lang="vi-V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533400"/>
            <a:ext cx="8610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dạy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nhiên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còn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lười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khăn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Đôi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lúc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giờ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ảnh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hưởng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out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ảnh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hưởng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khắc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BGH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yêu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GV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dạy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tuyến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gửi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web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533400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II. KẾ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HOẠCH TỔ CHỨC CHO HS ĐI HỌC TRỞ LẠI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en-US" sz="2000" baseline="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0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8h00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14h00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57200" y="1752600"/>
            <a:ext cx="1141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Khối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81000" y="2209800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Toán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Hóa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Địa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381000" y="2667000"/>
            <a:ext cx="822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GDCD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Sử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TD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57200" y="30480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533400" y="3505200"/>
            <a:ext cx="35896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Xếp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TKB: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buổi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18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57200" y="3943290"/>
            <a:ext cx="1141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Khối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381000" y="4400490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Toán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Hóa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Địa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81000" y="4857690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GDCD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Sử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TD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Họa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533400" y="57150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533400" y="6096000"/>
            <a:ext cx="6015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Xếp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TKB: </a:t>
            </a:r>
            <a:r>
              <a:rPr lang="en-US" sz="2000" dirty="0" smtClean="0"/>
              <a:t>5 </a:t>
            </a:r>
            <a:r>
              <a:rPr lang="en-US" sz="2000" dirty="0" err="1" smtClean="0"/>
              <a:t>buổi</a:t>
            </a:r>
            <a:r>
              <a:rPr lang="en-US" sz="2000" dirty="0" smtClean="0"/>
              <a:t> 3 </a:t>
            </a:r>
            <a:r>
              <a:rPr lang="en-US" sz="2000" dirty="0" err="1" smtClean="0"/>
              <a:t>tiết</a:t>
            </a:r>
            <a:r>
              <a:rPr lang="en-US" sz="2000" dirty="0" smtClean="0"/>
              <a:t> + 1 </a:t>
            </a:r>
            <a:r>
              <a:rPr lang="en-US" sz="2000" dirty="0" err="1" smtClean="0"/>
              <a:t>buổi</a:t>
            </a:r>
            <a:r>
              <a:rPr lang="en-US" sz="2000" dirty="0" smtClean="0"/>
              <a:t> 2 </a:t>
            </a:r>
            <a:r>
              <a:rPr lang="en-US" sz="2000" dirty="0" err="1" smtClean="0"/>
              <a:t>tiết</a:t>
            </a:r>
            <a:r>
              <a:rPr lang="en-US" sz="2000" dirty="0" smtClean="0"/>
              <a:t> (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Bảy</a:t>
            </a:r>
            <a:r>
              <a:rPr lang="en-US" sz="2000" dirty="0" smtClean="0"/>
              <a:t>)= 17 </a:t>
            </a:r>
            <a:r>
              <a:rPr lang="en-US" sz="2000" dirty="0" err="1" smtClean="0"/>
              <a:t>tiết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2" grpId="0"/>
      <p:bldP spid="37893" grpId="0"/>
      <p:bldP spid="37894" grpId="0"/>
      <p:bldP spid="37895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81000" y="190380"/>
            <a:ext cx="1218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Khối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647580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Toán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Hóa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Địa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1104780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GDCD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Sử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TD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1000" y="16002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81000" y="1981200"/>
            <a:ext cx="70064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Xếp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TKB: </a:t>
            </a:r>
            <a:r>
              <a:rPr lang="en-US" sz="2000" dirty="0" smtClean="0"/>
              <a:t>4 </a:t>
            </a:r>
            <a:r>
              <a:rPr lang="en-US" sz="2000" dirty="0" err="1" smtClean="0"/>
              <a:t>buổi</a:t>
            </a:r>
            <a:r>
              <a:rPr lang="en-US" sz="2000" dirty="0" smtClean="0"/>
              <a:t> 3 </a:t>
            </a:r>
            <a:r>
              <a:rPr lang="en-US" sz="2000" dirty="0" err="1" smtClean="0"/>
              <a:t>tiết</a:t>
            </a:r>
            <a:r>
              <a:rPr lang="en-US" sz="2000" dirty="0" smtClean="0"/>
              <a:t> + 2 </a:t>
            </a:r>
            <a:r>
              <a:rPr lang="en-US" sz="2000" dirty="0" err="1" smtClean="0"/>
              <a:t>buổi</a:t>
            </a:r>
            <a:r>
              <a:rPr lang="en-US" sz="2000" dirty="0" smtClean="0"/>
              <a:t> 2 </a:t>
            </a:r>
            <a:r>
              <a:rPr lang="en-US" sz="2000" dirty="0" err="1" smtClean="0"/>
              <a:t>tiết</a:t>
            </a:r>
            <a:r>
              <a:rPr lang="en-US" sz="2000" dirty="0" smtClean="0"/>
              <a:t> (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Năm</a:t>
            </a:r>
            <a:r>
              <a:rPr lang="en-US" sz="2000" dirty="0" smtClean="0"/>
              <a:t>, 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Bảy</a:t>
            </a:r>
            <a:r>
              <a:rPr lang="en-US" sz="2000" dirty="0" smtClean="0"/>
              <a:t>)= 16 </a:t>
            </a:r>
            <a:r>
              <a:rPr lang="en-US" sz="2000" dirty="0" err="1" smtClean="0"/>
              <a:t>tiết</a:t>
            </a:r>
            <a:endParaRPr lang="en-US" sz="20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33400" y="2606694"/>
            <a:ext cx="1218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Khối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57200" y="3063894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Toán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Hóa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Địa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57200" y="3521094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GDCD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Sử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TD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57200" y="4016514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57200" y="4397514"/>
            <a:ext cx="70064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Xếp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TKB: </a:t>
            </a:r>
            <a:r>
              <a:rPr lang="en-US" sz="2000" dirty="0" smtClean="0"/>
              <a:t>4 </a:t>
            </a:r>
            <a:r>
              <a:rPr lang="en-US" sz="2000" dirty="0" err="1" smtClean="0"/>
              <a:t>buổi</a:t>
            </a:r>
            <a:r>
              <a:rPr lang="en-US" sz="2000" dirty="0" smtClean="0"/>
              <a:t> 3 </a:t>
            </a:r>
            <a:r>
              <a:rPr lang="en-US" sz="2000" dirty="0" err="1" smtClean="0"/>
              <a:t>tiết</a:t>
            </a:r>
            <a:r>
              <a:rPr lang="en-US" sz="2000" dirty="0" smtClean="0"/>
              <a:t> + 2 </a:t>
            </a:r>
            <a:r>
              <a:rPr lang="en-US" sz="2000" dirty="0" err="1" smtClean="0"/>
              <a:t>buổi</a:t>
            </a:r>
            <a:r>
              <a:rPr lang="en-US" sz="2000" dirty="0" smtClean="0"/>
              <a:t> 2 </a:t>
            </a:r>
            <a:r>
              <a:rPr lang="en-US" sz="2000" dirty="0" err="1" smtClean="0"/>
              <a:t>tiết</a:t>
            </a:r>
            <a:r>
              <a:rPr lang="en-US" sz="2000" dirty="0" smtClean="0"/>
              <a:t> (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Năm</a:t>
            </a:r>
            <a:r>
              <a:rPr lang="en-US" sz="2000" dirty="0" smtClean="0"/>
              <a:t>, 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Bảy</a:t>
            </a:r>
            <a:r>
              <a:rPr lang="en-US" sz="2000" dirty="0" smtClean="0"/>
              <a:t>)= 16 </a:t>
            </a:r>
            <a:r>
              <a:rPr lang="en-US" sz="2000" dirty="0" err="1" smtClean="0"/>
              <a:t>tiết</a:t>
            </a:r>
            <a:endParaRPr lang="en-US" sz="20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0"/>
            <a:ext cx="8686800" cy="41549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III. CÔNG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TÁC PHÒNG CHỐNG DỊCH, ĐẢM BẢO AN TOÀN  CHO HS KHI ĐI HỌC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 chức tuyên truyền về phòng, chống dịch bệnh Covid-19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xuyên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tuyên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truyền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phòng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chống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dịch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viên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và học sinh bằng nhiều hình thức (phát thanh, tờ tuyên truyền, trình chiếu tại lớp học, lồng ghép trong các môn học….)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 kỹ năng: đeo, tháo khẩu trang; rửa tay cũng như các đồ dùng cá nhân cần được chuẩn bị chu đáo ( khẩu trang, bình/cốc uống nước riêng, khăn/ giấy lau hợp vệ sinh…)</a:t>
            </a:r>
            <a:endParaRPr kumimoji="0" lang="vi-V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57201" y="228600"/>
            <a:ext cx="8686799" cy="3046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 tác vệ sinh môi trường: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Tổng vệ sinh: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Thời gian: thứ 7 hàng tuần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Thành phần: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HS toàn trường do GVCN phụ trách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Nhân viên vệ sinh, CB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NV trong toàn trường.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Nhiệm vụ cụ thể: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xây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dựng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cụ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3276600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2.2.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Vệ sinh hàng ngày: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Thành phần: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HS toàn trường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CBGVNV trong toàn trường.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Nhân viên vệ sinh.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Nhiệm vụ cụ thể: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xây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dựng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cụ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04800" y="375821"/>
            <a:ext cx="8610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Công tác kiểm soát dịch bệnh: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 cá nhân trong HĐ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nhà trường có trách nhiệm tự theo dõi sức khỏe bản thân và thực hiện nghiêm túc chế độ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cáo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Nhà trường tăng cường 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phối kết hợp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với CMHS trong việc theo dõi, chăm sóc sức khỏe học sinh (CMHS kiểm tra thân nhiệt của con </a:t>
            </a:r>
            <a:r>
              <a:rPr kumimoji="0" lang="vi-VN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trước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 con đi học và nếu nhiệt độ từ 37,5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trở lên hay có hiện tượng bất thường sẽ cho con nghỉ học ở nhà theo dõi, chữa trị; đến khám, tư vấn và điều trị tại các cơ sở y tế có giấy phép hoạt động, đồng thời thông tin ngay cho GVCN).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Nhà trường bố trí CBGVNV đón và kiểm tra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nhiệt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 sinh tại cổng trường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(hay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4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/1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ngày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 trường bố trí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giờ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lệch giờ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Khối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6,7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trước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khối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8,9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62000" y="304800"/>
            <a:ext cx="73024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 điện thọai cần liên hệ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Đ/c Hiệu trưởng: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Thầy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Nguyễn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Dũng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0982782877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Đ/c Phó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iệu trưởng: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Đoàn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Thúy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Hòa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0978146017</a:t>
            </a:r>
            <a:endParaRPr kumimoji="0" lang="vi-V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Đ/c Nhân viên y tế: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Nguyễn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Thu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Thủy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0333739382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914400" y="1905000"/>
            <a:ext cx="3805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Khi học sinh đến trường:</a:t>
            </a:r>
            <a:endParaRPr kumimoji="0" lang="vi-V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1" y="2514600"/>
          <a:ext cx="8382000" cy="3913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399"/>
                <a:gridCol w="1447801"/>
                <a:gridCol w="1371599"/>
                <a:gridCol w="2971801"/>
              </a:tblGrid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spc="0" baseline="0" dirty="0">
                          <a:latin typeface="Times New Roman"/>
                          <a:ea typeface="Calibri"/>
                          <a:cs typeface="Times New Roman"/>
                        </a:rPr>
                        <a:t>Thời gian</a:t>
                      </a:r>
                      <a:endParaRPr lang="en-US" sz="2000" spc="0" baseline="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spc="0" baseline="0" dirty="0">
                          <a:latin typeface="Times New Roman"/>
                          <a:ea typeface="Calibri"/>
                          <a:cs typeface="Times New Roman"/>
                        </a:rPr>
                        <a:t>Địa điểm</a:t>
                      </a:r>
                      <a:endParaRPr lang="en-US" sz="2000" spc="0" baseline="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spc="0" baseline="0" dirty="0">
                          <a:latin typeface="Times New Roman"/>
                          <a:ea typeface="Calibri"/>
                          <a:cs typeface="Times New Roman"/>
                        </a:rPr>
                        <a:t>Nội dung công việc</a:t>
                      </a:r>
                      <a:endParaRPr lang="en-US" sz="2000" spc="0" baseline="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spc="0" baseline="0" dirty="0">
                          <a:latin typeface="Times New Roman"/>
                          <a:ea typeface="Calibri"/>
                          <a:cs typeface="Times New Roman"/>
                        </a:rPr>
                        <a:t>Người thực hiện</a:t>
                      </a:r>
                      <a:endParaRPr lang="en-US" sz="2000" spc="0" baseline="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b="1" spc="0" baseline="0" dirty="0">
                          <a:latin typeface="Times New Roman"/>
                          <a:ea typeface="Calibri"/>
                          <a:cs typeface="Times New Roman"/>
                        </a:rPr>
                        <a:t>Ghi chú</a:t>
                      </a:r>
                      <a:endParaRPr lang="en-US" sz="2000" spc="0" baseline="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00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và 13h30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Cổng trường 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Kiểm soát  </a:t>
                      </a:r>
                      <a:r>
                        <a:rPr lang="vi-VN" sz="2000" b="1" dirty="0">
                          <a:latin typeface="Times New Roman"/>
                          <a:ea typeface="Calibri"/>
                          <a:cs typeface="Times New Roman"/>
                        </a:rPr>
                        <a:t>khẩu trang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 của CB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GV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NV+ HS.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- Đ/c b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ảo vệ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  <a:p>
                      <a:pPr marL="457200" marR="20193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Đội 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ung kích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Đội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xung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kích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do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nhà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trường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phân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công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Nếu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HS k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hông có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khẩu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trang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thì</a:t>
                      </a:r>
                      <a:r>
                        <a:rPr lang="vi-VN" sz="2000" dirty="0">
                          <a:latin typeface="Times New Roman"/>
                          <a:ea typeface="Calibri"/>
                          <a:cs typeface="Times New Roman"/>
                        </a:rPr>
                        <a:t> dùng khẩu trang dự phòng của lớp, của  trường</a:t>
                      </a:r>
                      <a:endParaRPr lang="en-US" sz="2000" dirty="0">
                        <a:latin typeface="Times New Roman"/>
                        <a:ea typeface="Calibri"/>
                        <a:cs typeface="Calibri Light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174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1811</Words>
  <Application>Microsoft Office PowerPoint</Application>
  <PresentationFormat>On-screen Show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ThienIT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ThienIT</dc:creator>
  <cp:lastModifiedBy>ThienIT</cp:lastModifiedBy>
  <cp:revision>15</cp:revision>
  <dcterms:created xsi:type="dcterms:W3CDTF">2020-05-02T03:41:52Z</dcterms:created>
  <dcterms:modified xsi:type="dcterms:W3CDTF">2020-05-02T07:45:03Z</dcterms:modified>
</cp:coreProperties>
</file>